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610" y="2242423"/>
            <a:ext cx="4869061" cy="37447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64037" y="2498288"/>
            <a:ext cx="7415927" cy="9679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621"/>
              </a:lnSpc>
              <a:buNone/>
            </a:pPr>
            <a:r>
              <a:rPr lang="en-US" sz="6097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Pandas</a:t>
            </a:r>
            <a:endParaRPr lang="en-US" sz="6097" dirty="0"/>
          </a:p>
        </p:txBody>
      </p:sp>
      <p:sp>
        <p:nvSpPr>
          <p:cNvPr id="7" name="Text 2"/>
          <p:cNvSpPr/>
          <p:nvPr/>
        </p:nvSpPr>
        <p:spPr>
          <a:xfrm>
            <a:off x="864037" y="3836551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is a powerful Python library for data analysis and manipulation. It provides high-performance data structures and data analysis tools, making it a cornerstone for data science in Python.</a:t>
            </a:r>
            <a:endParaRPr lang="en-US" sz="1944" dirty="0"/>
          </a:p>
        </p:txBody>
      </p:sp>
      <p:sp>
        <p:nvSpPr>
          <p:cNvPr id="8" name="Shape 3"/>
          <p:cNvSpPr/>
          <p:nvPr/>
        </p:nvSpPr>
        <p:spPr>
          <a:xfrm>
            <a:off x="864037" y="531780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657" y="5325428"/>
            <a:ext cx="379690" cy="37969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382316" y="5299353"/>
            <a:ext cx="2347317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by Manjeet Singh</a:t>
            </a:r>
            <a:endParaRPr lang="en-US" sz="2430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386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319" y="2366486"/>
            <a:ext cx="4947761" cy="349829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53785" y="592217"/>
            <a:ext cx="4894898" cy="6117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18"/>
              </a:lnSpc>
              <a:buNone/>
            </a:pPr>
            <a:r>
              <a:rPr lang="en-US" sz="385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Key Features of Pandas</a:t>
            </a:r>
            <a:endParaRPr lang="en-US" sz="3854" dirty="0"/>
          </a:p>
        </p:txBody>
      </p:sp>
      <p:sp>
        <p:nvSpPr>
          <p:cNvPr id="7" name="Shape 2"/>
          <p:cNvSpPr/>
          <p:nvPr/>
        </p:nvSpPr>
        <p:spPr>
          <a:xfrm>
            <a:off x="753785" y="1769269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915829" y="1864638"/>
            <a:ext cx="16037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13"/>
              </a:lnSpc>
              <a:buNone/>
            </a:pPr>
            <a:r>
              <a:rPr lang="en-US" sz="231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313" dirty="0"/>
          </a:p>
        </p:txBody>
      </p:sp>
      <p:sp>
        <p:nvSpPr>
          <p:cNvPr id="9" name="Text 4"/>
          <p:cNvSpPr/>
          <p:nvPr/>
        </p:nvSpPr>
        <p:spPr>
          <a:xfrm>
            <a:off x="1453634" y="1769269"/>
            <a:ext cx="2447449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9"/>
              </a:lnSpc>
              <a:buNone/>
            </a:pPr>
            <a:r>
              <a:rPr lang="en-US" sz="192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Structures</a:t>
            </a:r>
            <a:endParaRPr lang="en-US" sz="1927" dirty="0"/>
          </a:p>
        </p:txBody>
      </p:sp>
      <p:sp>
        <p:nvSpPr>
          <p:cNvPr id="10" name="Text 5"/>
          <p:cNvSpPr/>
          <p:nvPr/>
        </p:nvSpPr>
        <p:spPr>
          <a:xfrm>
            <a:off x="1453634" y="2204442"/>
            <a:ext cx="6936581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3"/>
              </a:lnSpc>
              <a:buNone/>
            </a:pPr>
            <a:r>
              <a:rPr lang="en-US" sz="169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introduces two primary data structures: Series (one-dimensional) and DataFrames (two-dimensional).</a:t>
            </a:r>
            <a:endParaRPr lang="en-US" sz="1696" dirty="0"/>
          </a:p>
        </p:txBody>
      </p:sp>
      <p:sp>
        <p:nvSpPr>
          <p:cNvPr id="11" name="Shape 6"/>
          <p:cNvSpPr/>
          <p:nvPr/>
        </p:nvSpPr>
        <p:spPr>
          <a:xfrm>
            <a:off x="753785" y="3351133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915829" y="3446502"/>
            <a:ext cx="16037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13"/>
              </a:lnSpc>
              <a:buNone/>
            </a:pPr>
            <a:r>
              <a:rPr lang="en-US" sz="231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313" dirty="0"/>
          </a:p>
        </p:txBody>
      </p:sp>
      <p:sp>
        <p:nvSpPr>
          <p:cNvPr id="13" name="Text 8"/>
          <p:cNvSpPr/>
          <p:nvPr/>
        </p:nvSpPr>
        <p:spPr>
          <a:xfrm>
            <a:off x="1453634" y="3351133"/>
            <a:ext cx="2447449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9"/>
              </a:lnSpc>
              <a:buNone/>
            </a:pPr>
            <a:r>
              <a:rPr lang="en-US" sz="192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Alignment</a:t>
            </a:r>
            <a:endParaRPr lang="en-US" sz="1927" dirty="0"/>
          </a:p>
        </p:txBody>
      </p:sp>
      <p:sp>
        <p:nvSpPr>
          <p:cNvPr id="14" name="Text 9"/>
          <p:cNvSpPr/>
          <p:nvPr/>
        </p:nvSpPr>
        <p:spPr>
          <a:xfrm>
            <a:off x="1453634" y="3786307"/>
            <a:ext cx="6936581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3"/>
              </a:lnSpc>
              <a:buNone/>
            </a:pPr>
            <a:r>
              <a:rPr lang="en-US" sz="169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automatically aligns data based on labels, simplifying complex operations.</a:t>
            </a:r>
            <a:endParaRPr lang="en-US" sz="1696" dirty="0"/>
          </a:p>
        </p:txBody>
      </p:sp>
      <p:sp>
        <p:nvSpPr>
          <p:cNvPr id="15" name="Shape 10"/>
          <p:cNvSpPr/>
          <p:nvPr/>
        </p:nvSpPr>
        <p:spPr>
          <a:xfrm>
            <a:off x="753785" y="4932998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915829" y="5028367"/>
            <a:ext cx="16037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13"/>
              </a:lnSpc>
              <a:buNone/>
            </a:pPr>
            <a:r>
              <a:rPr lang="en-US" sz="231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313" dirty="0"/>
          </a:p>
        </p:txBody>
      </p:sp>
      <p:sp>
        <p:nvSpPr>
          <p:cNvPr id="17" name="Text 12"/>
          <p:cNvSpPr/>
          <p:nvPr/>
        </p:nvSpPr>
        <p:spPr>
          <a:xfrm>
            <a:off x="1453634" y="4932998"/>
            <a:ext cx="2447449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9"/>
              </a:lnSpc>
              <a:buNone/>
            </a:pPr>
            <a:r>
              <a:rPr lang="en-US" sz="192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Indexing</a:t>
            </a:r>
            <a:endParaRPr lang="en-US" sz="1927" dirty="0"/>
          </a:p>
        </p:txBody>
      </p:sp>
      <p:sp>
        <p:nvSpPr>
          <p:cNvPr id="18" name="Text 13"/>
          <p:cNvSpPr/>
          <p:nvPr/>
        </p:nvSpPr>
        <p:spPr>
          <a:xfrm>
            <a:off x="1453634" y="5368171"/>
            <a:ext cx="6936581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3"/>
              </a:lnSpc>
              <a:buNone/>
            </a:pPr>
            <a:r>
              <a:rPr lang="en-US" sz="169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can be accessed and manipulated using labels, making it intuitive to work with.</a:t>
            </a:r>
            <a:endParaRPr lang="en-US" sz="1696" dirty="0"/>
          </a:p>
        </p:txBody>
      </p:sp>
      <p:sp>
        <p:nvSpPr>
          <p:cNvPr id="19" name="Shape 14"/>
          <p:cNvSpPr/>
          <p:nvPr/>
        </p:nvSpPr>
        <p:spPr>
          <a:xfrm>
            <a:off x="753785" y="6514862"/>
            <a:ext cx="484584" cy="484584"/>
          </a:xfrm>
          <a:prstGeom prst="roundRect">
            <a:avLst>
              <a:gd name="adj" fmla="val 18667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915829" y="6610231"/>
            <a:ext cx="160377" cy="2937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13"/>
              </a:lnSpc>
              <a:buNone/>
            </a:pPr>
            <a:r>
              <a:rPr lang="en-US" sz="231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2313" dirty="0"/>
          </a:p>
        </p:txBody>
      </p:sp>
      <p:sp>
        <p:nvSpPr>
          <p:cNvPr id="21" name="Text 16"/>
          <p:cNvSpPr/>
          <p:nvPr/>
        </p:nvSpPr>
        <p:spPr>
          <a:xfrm>
            <a:off x="1453634" y="6514862"/>
            <a:ext cx="2447449" cy="3059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9"/>
              </a:lnSpc>
              <a:buNone/>
            </a:pPr>
            <a:r>
              <a:rPr lang="en-US" sz="1927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Cleaning</a:t>
            </a:r>
            <a:endParaRPr lang="en-US" sz="1927" dirty="0"/>
          </a:p>
        </p:txBody>
      </p:sp>
      <p:sp>
        <p:nvSpPr>
          <p:cNvPr id="22" name="Text 17"/>
          <p:cNvSpPr/>
          <p:nvPr/>
        </p:nvSpPr>
        <p:spPr>
          <a:xfrm>
            <a:off x="1453634" y="6950035"/>
            <a:ext cx="6936581" cy="6891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3"/>
              </a:lnSpc>
              <a:buNone/>
            </a:pPr>
            <a:r>
              <a:rPr lang="en-US" sz="169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provides tools for handling missing values, duplicates, and data inconsistencies.</a:t>
            </a:r>
            <a:endParaRPr lang="en-US" sz="1696" dirty="0"/>
          </a:p>
        </p:txBody>
      </p:sp>
      <p:pic>
        <p:nvPicPr>
          <p:cNvPr id="23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185029" y="2453164"/>
            <a:ext cx="6106835" cy="701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23"/>
              </a:lnSpc>
              <a:buNone/>
            </a:pPr>
            <a:r>
              <a:rPr lang="en-US" sz="441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Structures in Pandas</a:t>
            </a:r>
            <a:endParaRPr lang="en-US" sz="4418" dirty="0"/>
          </a:p>
        </p:txBody>
      </p:sp>
      <p:sp>
        <p:nvSpPr>
          <p:cNvPr id="5" name="Text 2"/>
          <p:cNvSpPr/>
          <p:nvPr/>
        </p:nvSpPr>
        <p:spPr>
          <a:xfrm>
            <a:off x="1185029" y="3771662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Series</a:t>
            </a:r>
            <a:endParaRPr lang="en-US" sz="2209" dirty="0"/>
          </a:p>
        </p:txBody>
      </p:sp>
      <p:sp>
        <p:nvSpPr>
          <p:cNvPr id="6" name="Text 3"/>
          <p:cNvSpPr/>
          <p:nvPr/>
        </p:nvSpPr>
        <p:spPr>
          <a:xfrm>
            <a:off x="1185029" y="4369118"/>
            <a:ext cx="36847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One-dimensional labeled array, similar to a column in a spreadsheet.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79613" y="3771662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DataFrames</a:t>
            </a:r>
            <a:endParaRPr lang="en-US" sz="2209" dirty="0"/>
          </a:p>
        </p:txBody>
      </p:sp>
      <p:sp>
        <p:nvSpPr>
          <p:cNvPr id="8" name="Text 5"/>
          <p:cNvSpPr/>
          <p:nvPr/>
        </p:nvSpPr>
        <p:spPr>
          <a:xfrm>
            <a:off x="5479613" y="4369118"/>
            <a:ext cx="36847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Two-dimensional labeled data structure, representing a table with rows and columns.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774198" y="3771662"/>
            <a:ext cx="2805470" cy="35063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1"/>
              </a:lnSpc>
              <a:buNone/>
            </a:pPr>
            <a:r>
              <a:rPr lang="en-US" sz="2209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Panel</a:t>
            </a:r>
            <a:endParaRPr lang="en-US" sz="2209" dirty="0"/>
          </a:p>
        </p:txBody>
      </p:sp>
      <p:sp>
        <p:nvSpPr>
          <p:cNvPr id="10" name="Text 7"/>
          <p:cNvSpPr/>
          <p:nvPr/>
        </p:nvSpPr>
        <p:spPr>
          <a:xfrm>
            <a:off x="9774198" y="4369118"/>
            <a:ext cx="36847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Three-dimensional data structure, representing a collection of DataFrames.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699659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024068" y="475178"/>
            <a:ext cx="5120878" cy="4908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66"/>
              </a:lnSpc>
              <a:buNone/>
            </a:pPr>
            <a:r>
              <a:rPr lang="en-US" sz="3093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Manipulation with Pandas</a:t>
            </a:r>
            <a:endParaRPr lang="en-US" sz="3093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4068" y="1311712"/>
            <a:ext cx="864037" cy="13825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47304" y="1484471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33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Selection</a:t>
            </a:r>
            <a:endParaRPr lang="en-US" sz="1546" dirty="0"/>
          </a:p>
        </p:txBody>
      </p:sp>
      <p:sp>
        <p:nvSpPr>
          <p:cNvPr id="7" name="Text 3"/>
          <p:cNvSpPr/>
          <p:nvPr/>
        </p:nvSpPr>
        <p:spPr>
          <a:xfrm>
            <a:off x="4147304" y="1833443"/>
            <a:ext cx="745890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Selecting specific data points based on labels or conditions.</a:t>
            </a:r>
            <a:endParaRPr lang="en-US" sz="1361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068" y="2694265"/>
            <a:ext cx="864037" cy="138255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147304" y="2867025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33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Filtering</a:t>
            </a:r>
            <a:endParaRPr lang="en-US" sz="1546" dirty="0"/>
          </a:p>
        </p:txBody>
      </p:sp>
      <p:sp>
        <p:nvSpPr>
          <p:cNvPr id="10" name="Text 5"/>
          <p:cNvSpPr/>
          <p:nvPr/>
        </p:nvSpPr>
        <p:spPr>
          <a:xfrm>
            <a:off x="4147304" y="3215997"/>
            <a:ext cx="745890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Filtering data based on specific criteria, similar to SQL WHERE clause.</a:t>
            </a:r>
            <a:endParaRPr lang="en-US" sz="1361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4068" y="4076819"/>
            <a:ext cx="864037" cy="138255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147304" y="4249579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33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Transformation</a:t>
            </a:r>
            <a:endParaRPr lang="en-US" sz="1546" dirty="0"/>
          </a:p>
        </p:txBody>
      </p:sp>
      <p:sp>
        <p:nvSpPr>
          <p:cNvPr id="13" name="Text 7"/>
          <p:cNvSpPr/>
          <p:nvPr/>
        </p:nvSpPr>
        <p:spPr>
          <a:xfrm>
            <a:off x="4147304" y="4598551"/>
            <a:ext cx="745890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Modifying data through functions, calculations, and aggregations.</a:t>
            </a:r>
            <a:endParaRPr lang="en-US" sz="1361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068" y="5459373"/>
            <a:ext cx="864037" cy="138255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147304" y="5632133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33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Merging</a:t>
            </a:r>
            <a:endParaRPr lang="en-US" sz="1546" dirty="0"/>
          </a:p>
        </p:txBody>
      </p:sp>
      <p:sp>
        <p:nvSpPr>
          <p:cNvPr id="16" name="Text 9"/>
          <p:cNvSpPr/>
          <p:nvPr/>
        </p:nvSpPr>
        <p:spPr>
          <a:xfrm>
            <a:off x="4147304" y="5981105"/>
            <a:ext cx="745890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Combining data from multiple sources based on shared keys.</a:t>
            </a:r>
            <a:endParaRPr lang="en-US" sz="1361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4068" y="6841927"/>
            <a:ext cx="864037" cy="1382554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4147304" y="7014686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33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Reshaping</a:t>
            </a:r>
            <a:endParaRPr lang="en-US" sz="1546" dirty="0"/>
          </a:p>
        </p:txBody>
      </p:sp>
      <p:sp>
        <p:nvSpPr>
          <p:cNvPr id="19" name="Text 11"/>
          <p:cNvSpPr/>
          <p:nvPr/>
        </p:nvSpPr>
        <p:spPr>
          <a:xfrm>
            <a:off x="4147304" y="7363658"/>
            <a:ext cx="7458908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Altering the structure of data, like pivoting or stacking.</a:t>
            </a:r>
            <a:endParaRPr lang="en-US" sz="1361" dirty="0"/>
          </a:p>
        </p:txBody>
      </p:sp>
      <p:pic>
        <p:nvPicPr>
          <p:cNvPr id="20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98" y="2286833"/>
            <a:ext cx="5054203" cy="36559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1244084"/>
            <a:ext cx="7934325" cy="9817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866"/>
              </a:lnSpc>
              <a:buNone/>
            </a:pPr>
            <a:r>
              <a:rPr lang="en-US" sz="3093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Unleashing the Power of Data Analysis with Pandas</a:t>
            </a:r>
            <a:endParaRPr lang="en-US" sz="3093" dirty="0"/>
          </a:p>
        </p:txBody>
      </p:sp>
      <p:sp>
        <p:nvSpPr>
          <p:cNvPr id="7" name="Shape 2"/>
          <p:cNvSpPr/>
          <p:nvPr/>
        </p:nvSpPr>
        <p:spPr>
          <a:xfrm>
            <a:off x="6091238" y="2485073"/>
            <a:ext cx="7934325" cy="4500443"/>
          </a:xfrm>
          <a:prstGeom prst="roundRect">
            <a:avLst>
              <a:gd name="adj" fmla="val 161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3"/>
          <p:cNvSpPr/>
          <p:nvPr/>
        </p:nvSpPr>
        <p:spPr>
          <a:xfrm>
            <a:off x="6098857" y="2492693"/>
            <a:ext cx="7919085" cy="105215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4"/>
          <p:cNvSpPr/>
          <p:nvPr/>
        </p:nvSpPr>
        <p:spPr>
          <a:xfrm>
            <a:off x="6271617" y="2603897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Descriptive Statistics</a:t>
            </a:r>
            <a:endParaRPr lang="en-US" sz="1361" dirty="0"/>
          </a:p>
        </p:txBody>
      </p:sp>
      <p:sp>
        <p:nvSpPr>
          <p:cNvPr id="10" name="Text 5"/>
          <p:cNvSpPr/>
          <p:nvPr/>
        </p:nvSpPr>
        <p:spPr>
          <a:xfrm>
            <a:off x="10234970" y="2603897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Leverage Pandas to calculate insightful metrics like mean, median, standard deviation, and more, providing a comprehensive overview of your data.</a:t>
            </a:r>
            <a:endParaRPr lang="en-US" sz="1361" dirty="0"/>
          </a:p>
        </p:txBody>
      </p:sp>
      <p:sp>
        <p:nvSpPr>
          <p:cNvPr id="11" name="Shape 6"/>
          <p:cNvSpPr/>
          <p:nvPr/>
        </p:nvSpPr>
        <p:spPr>
          <a:xfrm>
            <a:off x="6098857" y="3544848"/>
            <a:ext cx="7919085" cy="1052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7"/>
          <p:cNvSpPr/>
          <p:nvPr/>
        </p:nvSpPr>
        <p:spPr>
          <a:xfrm>
            <a:off x="6271617" y="3656052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Aggregation</a:t>
            </a:r>
            <a:endParaRPr lang="en-US" sz="1361" dirty="0"/>
          </a:p>
        </p:txBody>
      </p:sp>
      <p:sp>
        <p:nvSpPr>
          <p:cNvPr id="13" name="Text 8"/>
          <p:cNvSpPr/>
          <p:nvPr/>
        </p:nvSpPr>
        <p:spPr>
          <a:xfrm>
            <a:off x="10234970" y="3656052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Group your data by relevant criteria and apply powerful aggregation functions to uncover hidden patterns and trends within each segment.</a:t>
            </a:r>
            <a:endParaRPr lang="en-US" sz="1361" dirty="0"/>
          </a:p>
        </p:txBody>
      </p:sp>
      <p:sp>
        <p:nvSpPr>
          <p:cNvPr id="14" name="Shape 9"/>
          <p:cNvSpPr/>
          <p:nvPr/>
        </p:nvSpPr>
        <p:spPr>
          <a:xfrm>
            <a:off x="6098857" y="4597003"/>
            <a:ext cx="7919085" cy="132873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6271617" y="4708208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Correlation Analysis</a:t>
            </a:r>
            <a:endParaRPr lang="en-US" sz="1361" dirty="0"/>
          </a:p>
        </p:txBody>
      </p:sp>
      <p:sp>
        <p:nvSpPr>
          <p:cNvPr id="16" name="Text 11"/>
          <p:cNvSpPr/>
          <p:nvPr/>
        </p:nvSpPr>
        <p:spPr>
          <a:xfrm>
            <a:off x="10234970" y="4708208"/>
            <a:ext cx="3610213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Measure the strength and direction of relationships between variables, enabling you to identify important interdependencies in your data.</a:t>
            </a:r>
            <a:endParaRPr lang="en-US" sz="1361" dirty="0"/>
          </a:p>
        </p:txBody>
      </p:sp>
      <p:sp>
        <p:nvSpPr>
          <p:cNvPr id="17" name="Shape 12"/>
          <p:cNvSpPr/>
          <p:nvPr/>
        </p:nvSpPr>
        <p:spPr>
          <a:xfrm>
            <a:off x="6098857" y="5925741"/>
            <a:ext cx="7919085" cy="105215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3"/>
          <p:cNvSpPr/>
          <p:nvPr/>
        </p:nvSpPr>
        <p:spPr>
          <a:xfrm>
            <a:off x="6271617" y="6036945"/>
            <a:ext cx="3610213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b="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Time Series Analysis</a:t>
            </a:r>
            <a:endParaRPr lang="en-US" sz="1361" dirty="0"/>
          </a:p>
        </p:txBody>
      </p:sp>
      <p:sp>
        <p:nvSpPr>
          <p:cNvPr id="19" name="Text 14"/>
          <p:cNvSpPr/>
          <p:nvPr/>
        </p:nvSpPr>
        <p:spPr>
          <a:xfrm>
            <a:off x="10234970" y="6036945"/>
            <a:ext cx="3610213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Analyze data that varies over time, such as stock prices or weather patterns, to uncover insights, identify trends, and make informed decisions.</a:t>
            </a:r>
            <a:endParaRPr lang="en-US" sz="1361" dirty="0"/>
          </a:p>
        </p:txBody>
      </p:sp>
      <p:pic>
        <p:nvPicPr>
          <p:cNvPr id="2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79" y="2693194"/>
            <a:ext cx="5054322" cy="284309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091238" y="501610"/>
            <a:ext cx="3927753" cy="4908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866"/>
              </a:lnSpc>
              <a:buNone/>
            </a:pPr>
            <a:r>
              <a:rPr lang="en-US" sz="3093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in Data Science</a:t>
            </a:r>
            <a:endParaRPr lang="en-US" sz="3093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1251704"/>
            <a:ext cx="431959" cy="431959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091238" y="1856423"/>
            <a:ext cx="2028349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33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Loading &amp; Cleaning</a:t>
            </a:r>
            <a:endParaRPr lang="en-US" sz="1546" dirty="0"/>
          </a:p>
        </p:txBody>
      </p:sp>
      <p:sp>
        <p:nvSpPr>
          <p:cNvPr id="9" name="Text 3"/>
          <p:cNvSpPr/>
          <p:nvPr/>
        </p:nvSpPr>
        <p:spPr>
          <a:xfrm>
            <a:off x="6091238" y="220539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simplifies the process of loading data from various sources and cleaning it for analysis.</a:t>
            </a:r>
            <a:endParaRPr lang="en-US" sz="1361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3000375"/>
            <a:ext cx="431959" cy="43195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091238" y="3605093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33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Feature Engineering</a:t>
            </a:r>
            <a:endParaRPr lang="en-US" sz="1546" dirty="0"/>
          </a:p>
        </p:txBody>
      </p:sp>
      <p:sp>
        <p:nvSpPr>
          <p:cNvPr id="12" name="Text 5"/>
          <p:cNvSpPr/>
          <p:nvPr/>
        </p:nvSpPr>
        <p:spPr>
          <a:xfrm>
            <a:off x="6091238" y="395406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allows for creating new features from existing data, improving model performance.</a:t>
            </a:r>
            <a:endParaRPr lang="en-US" sz="1361" dirty="0"/>
          </a:p>
        </p:txBody>
      </p:sp>
      <p:pic>
        <p:nvPicPr>
          <p:cNvPr id="13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4749046"/>
            <a:ext cx="431959" cy="431959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6091238" y="5353764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33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Machine Learning</a:t>
            </a:r>
            <a:endParaRPr lang="en-US" sz="1546" dirty="0"/>
          </a:p>
        </p:txBody>
      </p:sp>
      <p:sp>
        <p:nvSpPr>
          <p:cNvPr id="15" name="Text 7"/>
          <p:cNvSpPr/>
          <p:nvPr/>
        </p:nvSpPr>
        <p:spPr>
          <a:xfrm>
            <a:off x="6091238" y="570273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DataFrames are readily compatible with popular machine learning libraries.</a:t>
            </a:r>
            <a:endParaRPr lang="en-US" sz="1361" dirty="0"/>
          </a:p>
        </p:txBody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6497717"/>
            <a:ext cx="431959" cy="431959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6091238" y="7102435"/>
            <a:ext cx="1963817" cy="2453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1933"/>
              </a:lnSpc>
              <a:buNone/>
            </a:pPr>
            <a:r>
              <a:rPr lang="en-US" sz="1546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Visualization</a:t>
            </a:r>
            <a:endParaRPr lang="en-US" sz="1546" dirty="0"/>
          </a:p>
        </p:txBody>
      </p:sp>
      <p:sp>
        <p:nvSpPr>
          <p:cNvPr id="18" name="Text 9"/>
          <p:cNvSpPr/>
          <p:nvPr/>
        </p:nvSpPr>
        <p:spPr>
          <a:xfrm>
            <a:off x="6091238" y="745140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integrates seamlessly with visualization libraries like Matplotlib and Seaborn.</a:t>
            </a:r>
            <a:endParaRPr lang="en-US" sz="1361" dirty="0"/>
          </a:p>
        </p:txBody>
      </p:sp>
      <p:pic>
        <p:nvPicPr>
          <p:cNvPr id="19" name="Image 7" descr="preencoded.png">
            <a:hlinkClick r:id="rId9" tooltip="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3" y="2299573"/>
            <a:ext cx="5024795" cy="363045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32671" y="1067038"/>
            <a:ext cx="6755249" cy="5245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131"/>
              </a:lnSpc>
              <a:buNone/>
            </a:pPr>
            <a:r>
              <a:rPr lang="en-US" sz="3304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Performance and Optimization</a:t>
            </a:r>
            <a:endParaRPr lang="en-US" sz="3304" dirty="0"/>
          </a:p>
        </p:txBody>
      </p:sp>
      <p:sp>
        <p:nvSpPr>
          <p:cNvPr id="7" name="Shape 2"/>
          <p:cNvSpPr/>
          <p:nvPr/>
        </p:nvSpPr>
        <p:spPr>
          <a:xfrm>
            <a:off x="6398181" y="1868567"/>
            <a:ext cx="22979" cy="5293995"/>
          </a:xfrm>
          <a:prstGeom prst="roundRect">
            <a:avLst>
              <a:gd name="adj" fmla="val 337501"/>
            </a:avLst>
          </a:prstGeom>
          <a:solidFill>
            <a:srgbClr val="194A99"/>
          </a:solidFill>
          <a:ln/>
        </p:spPr>
      </p:sp>
      <p:sp>
        <p:nvSpPr>
          <p:cNvPr id="8" name="Shape 3"/>
          <p:cNvSpPr/>
          <p:nvPr/>
        </p:nvSpPr>
        <p:spPr>
          <a:xfrm>
            <a:off x="6617315" y="2272367"/>
            <a:ext cx="646271" cy="22979"/>
          </a:xfrm>
          <a:prstGeom prst="roundRect">
            <a:avLst>
              <a:gd name="adj" fmla="val 337501"/>
            </a:avLst>
          </a:prstGeom>
          <a:solidFill>
            <a:srgbClr val="194A99"/>
          </a:solidFill>
          <a:ln/>
        </p:spPr>
      </p:sp>
      <p:sp>
        <p:nvSpPr>
          <p:cNvPr id="9" name="Shape 4"/>
          <p:cNvSpPr/>
          <p:nvPr/>
        </p:nvSpPr>
        <p:spPr>
          <a:xfrm>
            <a:off x="6201906" y="2076212"/>
            <a:ext cx="415409" cy="4154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Text 5"/>
          <p:cNvSpPr/>
          <p:nvPr/>
        </p:nvSpPr>
        <p:spPr>
          <a:xfrm>
            <a:off x="6340852" y="2158008"/>
            <a:ext cx="137517" cy="251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83"/>
              </a:lnSpc>
              <a:buNone/>
            </a:pPr>
            <a:r>
              <a:rPr lang="en-US" sz="198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1983" dirty="0"/>
          </a:p>
        </p:txBody>
      </p:sp>
      <p:sp>
        <p:nvSpPr>
          <p:cNvPr id="11" name="Text 6"/>
          <p:cNvSpPr/>
          <p:nvPr/>
        </p:nvSpPr>
        <p:spPr>
          <a:xfrm>
            <a:off x="7425095" y="2053114"/>
            <a:ext cx="2098238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65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Vectorized Operations</a:t>
            </a:r>
            <a:endParaRPr lang="en-US" sz="1652" dirty="0"/>
          </a:p>
        </p:txBody>
      </p:sp>
      <p:sp>
        <p:nvSpPr>
          <p:cNvPr id="12" name="Text 7"/>
          <p:cNvSpPr/>
          <p:nvPr/>
        </p:nvSpPr>
        <p:spPr>
          <a:xfrm>
            <a:off x="7425095" y="2426018"/>
            <a:ext cx="6559034" cy="590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26"/>
              </a:lnSpc>
              <a:buNone/>
            </a:pPr>
            <a:r>
              <a:rPr lang="en-US" sz="145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leverages NumPy's efficient array operations for high-performance data manipulation.</a:t>
            </a:r>
            <a:endParaRPr lang="en-US" sz="1454" dirty="0"/>
          </a:p>
        </p:txBody>
      </p:sp>
      <p:sp>
        <p:nvSpPr>
          <p:cNvPr id="13" name="Shape 8"/>
          <p:cNvSpPr/>
          <p:nvPr/>
        </p:nvSpPr>
        <p:spPr>
          <a:xfrm>
            <a:off x="6617315" y="3789700"/>
            <a:ext cx="646271" cy="22979"/>
          </a:xfrm>
          <a:prstGeom prst="roundRect">
            <a:avLst>
              <a:gd name="adj" fmla="val 337501"/>
            </a:avLst>
          </a:prstGeom>
          <a:solidFill>
            <a:srgbClr val="194A99"/>
          </a:solidFill>
          <a:ln/>
        </p:spPr>
      </p:sp>
      <p:sp>
        <p:nvSpPr>
          <p:cNvPr id="14" name="Shape 9"/>
          <p:cNvSpPr/>
          <p:nvPr/>
        </p:nvSpPr>
        <p:spPr>
          <a:xfrm>
            <a:off x="6201906" y="3593544"/>
            <a:ext cx="415409" cy="4154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Text 10"/>
          <p:cNvSpPr/>
          <p:nvPr/>
        </p:nvSpPr>
        <p:spPr>
          <a:xfrm>
            <a:off x="6340852" y="3675340"/>
            <a:ext cx="137517" cy="251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83"/>
              </a:lnSpc>
              <a:buNone/>
            </a:pPr>
            <a:r>
              <a:rPr lang="en-US" sz="198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1983" dirty="0"/>
          </a:p>
        </p:txBody>
      </p:sp>
      <p:sp>
        <p:nvSpPr>
          <p:cNvPr id="16" name="Text 11"/>
          <p:cNvSpPr/>
          <p:nvPr/>
        </p:nvSpPr>
        <p:spPr>
          <a:xfrm>
            <a:off x="7425095" y="3570446"/>
            <a:ext cx="2098238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65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Data Type Optimization</a:t>
            </a:r>
            <a:endParaRPr lang="en-US" sz="1652" dirty="0"/>
          </a:p>
        </p:txBody>
      </p:sp>
      <p:sp>
        <p:nvSpPr>
          <p:cNvPr id="17" name="Text 12"/>
          <p:cNvSpPr/>
          <p:nvPr/>
        </p:nvSpPr>
        <p:spPr>
          <a:xfrm>
            <a:off x="7425095" y="3943350"/>
            <a:ext cx="6559034" cy="5907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26"/>
              </a:lnSpc>
              <a:buNone/>
            </a:pPr>
            <a:r>
              <a:rPr lang="en-US" sz="145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Choosing the appropriate data types for columns can significantly improve performance.</a:t>
            </a:r>
            <a:endParaRPr lang="en-US" sz="1454" dirty="0"/>
          </a:p>
        </p:txBody>
      </p:sp>
      <p:sp>
        <p:nvSpPr>
          <p:cNvPr id="18" name="Shape 13"/>
          <p:cNvSpPr/>
          <p:nvPr/>
        </p:nvSpPr>
        <p:spPr>
          <a:xfrm>
            <a:off x="6617315" y="5307032"/>
            <a:ext cx="646271" cy="22979"/>
          </a:xfrm>
          <a:prstGeom prst="roundRect">
            <a:avLst>
              <a:gd name="adj" fmla="val 337501"/>
            </a:avLst>
          </a:prstGeom>
          <a:solidFill>
            <a:srgbClr val="194A99"/>
          </a:solidFill>
          <a:ln/>
        </p:spPr>
      </p:sp>
      <p:sp>
        <p:nvSpPr>
          <p:cNvPr id="19" name="Shape 14"/>
          <p:cNvSpPr/>
          <p:nvPr/>
        </p:nvSpPr>
        <p:spPr>
          <a:xfrm>
            <a:off x="6201906" y="5110877"/>
            <a:ext cx="415409" cy="4154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Text 15"/>
          <p:cNvSpPr/>
          <p:nvPr/>
        </p:nvSpPr>
        <p:spPr>
          <a:xfrm>
            <a:off x="6340852" y="5192673"/>
            <a:ext cx="137517" cy="251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83"/>
              </a:lnSpc>
              <a:buNone/>
            </a:pPr>
            <a:r>
              <a:rPr lang="en-US" sz="198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1983" dirty="0"/>
          </a:p>
        </p:txBody>
      </p:sp>
      <p:sp>
        <p:nvSpPr>
          <p:cNvPr id="21" name="Text 16"/>
          <p:cNvSpPr/>
          <p:nvPr/>
        </p:nvSpPr>
        <p:spPr>
          <a:xfrm>
            <a:off x="7425095" y="5087779"/>
            <a:ext cx="2098238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65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Memory Management</a:t>
            </a:r>
            <a:endParaRPr lang="en-US" sz="1652" dirty="0"/>
          </a:p>
        </p:txBody>
      </p:sp>
      <p:sp>
        <p:nvSpPr>
          <p:cNvPr id="22" name="Text 17"/>
          <p:cNvSpPr/>
          <p:nvPr/>
        </p:nvSpPr>
        <p:spPr>
          <a:xfrm>
            <a:off x="7425095" y="5460683"/>
            <a:ext cx="6559034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6"/>
              </a:lnSpc>
              <a:buNone/>
            </a:pPr>
            <a:r>
              <a:rPr lang="en-US" sz="145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uses efficient memory management techniques to handle large datasets.</a:t>
            </a:r>
            <a:endParaRPr lang="en-US" sz="1454" dirty="0"/>
          </a:p>
        </p:txBody>
      </p:sp>
      <p:sp>
        <p:nvSpPr>
          <p:cNvPr id="23" name="Shape 18"/>
          <p:cNvSpPr/>
          <p:nvPr/>
        </p:nvSpPr>
        <p:spPr>
          <a:xfrm>
            <a:off x="6617315" y="6528971"/>
            <a:ext cx="646271" cy="22979"/>
          </a:xfrm>
          <a:prstGeom prst="roundRect">
            <a:avLst>
              <a:gd name="adj" fmla="val 337501"/>
            </a:avLst>
          </a:prstGeom>
          <a:solidFill>
            <a:srgbClr val="194A99"/>
          </a:solidFill>
          <a:ln/>
        </p:spPr>
      </p:sp>
      <p:sp>
        <p:nvSpPr>
          <p:cNvPr id="24" name="Shape 19"/>
          <p:cNvSpPr/>
          <p:nvPr/>
        </p:nvSpPr>
        <p:spPr>
          <a:xfrm>
            <a:off x="6201906" y="6332815"/>
            <a:ext cx="415409" cy="415409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6340852" y="6414611"/>
            <a:ext cx="137517" cy="2518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1983"/>
              </a:lnSpc>
              <a:buNone/>
            </a:pPr>
            <a:r>
              <a:rPr lang="en-US" sz="1983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4</a:t>
            </a:r>
            <a:endParaRPr lang="en-US" sz="1983" dirty="0"/>
          </a:p>
        </p:txBody>
      </p:sp>
      <p:sp>
        <p:nvSpPr>
          <p:cNvPr id="26" name="Text 21"/>
          <p:cNvSpPr/>
          <p:nvPr/>
        </p:nvSpPr>
        <p:spPr>
          <a:xfrm>
            <a:off x="7425095" y="6309717"/>
            <a:ext cx="2098238" cy="2621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065"/>
              </a:lnSpc>
              <a:buNone/>
            </a:pPr>
            <a:r>
              <a:rPr lang="en-US" sz="1652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Parallel Processing</a:t>
            </a:r>
            <a:endParaRPr lang="en-US" sz="1652" dirty="0"/>
          </a:p>
        </p:txBody>
      </p:sp>
      <p:sp>
        <p:nvSpPr>
          <p:cNvPr id="27" name="Text 22"/>
          <p:cNvSpPr/>
          <p:nvPr/>
        </p:nvSpPr>
        <p:spPr>
          <a:xfrm>
            <a:off x="7425095" y="6682621"/>
            <a:ext cx="6559034" cy="2953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26"/>
              </a:lnSpc>
              <a:buNone/>
            </a:pPr>
            <a:r>
              <a:rPr lang="en-US" sz="145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can leverage multiple processor cores for faster execution of operations.</a:t>
            </a:r>
            <a:endParaRPr lang="en-US" sz="1454" dirty="0"/>
          </a:p>
        </p:txBody>
      </p:sp>
      <p:pic>
        <p:nvPicPr>
          <p:cNvPr id="2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43" y="2857262"/>
            <a:ext cx="5029914" cy="251495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125528" y="1362075"/>
            <a:ext cx="6061472" cy="5187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085"/>
              </a:lnSpc>
              <a:buNone/>
            </a:pPr>
            <a:r>
              <a:rPr lang="en-US" sz="3268" dirty="0">
                <a:solidFill>
                  <a:srgbClr val="F5F0F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Ecosystem and Community</a:t>
            </a:r>
            <a:endParaRPr lang="en-US" sz="3268" dirty="0"/>
          </a:p>
        </p:txBody>
      </p:sp>
      <p:sp>
        <p:nvSpPr>
          <p:cNvPr id="7" name="Shape 2"/>
          <p:cNvSpPr/>
          <p:nvPr/>
        </p:nvSpPr>
        <p:spPr>
          <a:xfrm>
            <a:off x="6125528" y="2154674"/>
            <a:ext cx="7865745" cy="1041321"/>
          </a:xfrm>
          <a:prstGeom prst="roundRect">
            <a:avLst>
              <a:gd name="adj" fmla="val 73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6315670" y="2344817"/>
            <a:ext cx="2075259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43"/>
              </a:lnSpc>
              <a:buNone/>
            </a:pPr>
            <a:r>
              <a:rPr lang="en-US" sz="163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Scikit-learn</a:t>
            </a:r>
            <a:endParaRPr lang="en-US" sz="1634" dirty="0"/>
          </a:p>
        </p:txBody>
      </p:sp>
      <p:sp>
        <p:nvSpPr>
          <p:cNvPr id="9" name="Text 4"/>
          <p:cNvSpPr/>
          <p:nvPr/>
        </p:nvSpPr>
        <p:spPr>
          <a:xfrm>
            <a:off x="6315670" y="2713673"/>
            <a:ext cx="7485459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43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popular machine learning library that integrates seamlessly with Pandas.</a:t>
            </a:r>
            <a:endParaRPr lang="en-US" sz="1438" dirty="0"/>
          </a:p>
        </p:txBody>
      </p:sp>
      <p:sp>
        <p:nvSpPr>
          <p:cNvPr id="10" name="Shape 5"/>
          <p:cNvSpPr/>
          <p:nvPr/>
        </p:nvSpPr>
        <p:spPr>
          <a:xfrm>
            <a:off x="6125528" y="3378518"/>
            <a:ext cx="7865745" cy="1041321"/>
          </a:xfrm>
          <a:prstGeom prst="roundRect">
            <a:avLst>
              <a:gd name="adj" fmla="val 73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6315670" y="3568660"/>
            <a:ext cx="2075259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43"/>
              </a:lnSpc>
              <a:buNone/>
            </a:pPr>
            <a:r>
              <a:rPr lang="en-US" sz="163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Matplotlib &amp; Seaborn</a:t>
            </a:r>
            <a:endParaRPr lang="en-US" sz="1634" dirty="0"/>
          </a:p>
        </p:txBody>
      </p:sp>
      <p:sp>
        <p:nvSpPr>
          <p:cNvPr id="12" name="Text 7"/>
          <p:cNvSpPr/>
          <p:nvPr/>
        </p:nvSpPr>
        <p:spPr>
          <a:xfrm>
            <a:off x="6315670" y="3937516"/>
            <a:ext cx="7485459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43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Visualization libraries that work well with Pandas for creating informative plots.</a:t>
            </a:r>
            <a:endParaRPr lang="en-US" sz="1438" dirty="0"/>
          </a:p>
        </p:txBody>
      </p:sp>
      <p:sp>
        <p:nvSpPr>
          <p:cNvPr id="13" name="Shape 8"/>
          <p:cNvSpPr/>
          <p:nvPr/>
        </p:nvSpPr>
        <p:spPr>
          <a:xfrm>
            <a:off x="6125528" y="4602361"/>
            <a:ext cx="7865745" cy="1041321"/>
          </a:xfrm>
          <a:prstGeom prst="roundRect">
            <a:avLst>
              <a:gd name="adj" fmla="val 73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4" name="Text 9"/>
          <p:cNvSpPr/>
          <p:nvPr/>
        </p:nvSpPr>
        <p:spPr>
          <a:xfrm>
            <a:off x="6315670" y="4792504"/>
            <a:ext cx="2075259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43"/>
              </a:lnSpc>
              <a:buNone/>
            </a:pPr>
            <a:r>
              <a:rPr lang="en-US" sz="163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Statsmodels</a:t>
            </a:r>
            <a:endParaRPr lang="en-US" sz="1634" dirty="0"/>
          </a:p>
        </p:txBody>
      </p:sp>
      <p:sp>
        <p:nvSpPr>
          <p:cNvPr id="15" name="Text 10"/>
          <p:cNvSpPr/>
          <p:nvPr/>
        </p:nvSpPr>
        <p:spPr>
          <a:xfrm>
            <a:off x="6315670" y="5161359"/>
            <a:ext cx="7485459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43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 library for statistical modeling and hypothesis testing, often used in conjunction with Pandas.</a:t>
            </a:r>
            <a:endParaRPr lang="en-US" sz="1438" dirty="0"/>
          </a:p>
        </p:txBody>
      </p:sp>
      <p:sp>
        <p:nvSpPr>
          <p:cNvPr id="16" name="Shape 11"/>
          <p:cNvSpPr/>
          <p:nvPr/>
        </p:nvSpPr>
        <p:spPr>
          <a:xfrm>
            <a:off x="6125528" y="5826204"/>
            <a:ext cx="7865745" cy="1041321"/>
          </a:xfrm>
          <a:prstGeom prst="roundRect">
            <a:avLst>
              <a:gd name="adj" fmla="val 736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7" name="Text 12"/>
          <p:cNvSpPr/>
          <p:nvPr/>
        </p:nvSpPr>
        <p:spPr>
          <a:xfrm>
            <a:off x="6315670" y="6016347"/>
            <a:ext cx="2075259" cy="2593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043"/>
              </a:lnSpc>
              <a:buNone/>
            </a:pPr>
            <a:r>
              <a:rPr lang="en-US" sz="1634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Active Community</a:t>
            </a:r>
            <a:endParaRPr lang="en-US" sz="1634" dirty="0"/>
          </a:p>
        </p:txBody>
      </p:sp>
      <p:sp>
        <p:nvSpPr>
          <p:cNvPr id="18" name="Text 13"/>
          <p:cNvSpPr/>
          <p:nvPr/>
        </p:nvSpPr>
        <p:spPr>
          <a:xfrm>
            <a:off x="6315670" y="6385203"/>
            <a:ext cx="7485459" cy="2921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301"/>
              </a:lnSpc>
              <a:buNone/>
            </a:pPr>
            <a:r>
              <a:rPr lang="en-US" sz="1438" dirty="0">
                <a:solidFill>
                  <a:srgbClr val="E2E6E9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Pandas has a vibrant community of users and developers, providing support and resources.</a:t>
            </a:r>
            <a:endParaRPr lang="en-US" sz="1438" dirty="0"/>
          </a:p>
        </p:txBody>
      </p:sp>
      <p:pic>
        <p:nvPicPr>
          <p:cNvPr id="19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2024-07-18T04:11:33Z</dcterms:created>
  <dcterms:modified xsi:type="dcterms:W3CDTF">2024-07-18T04:11:33Z</dcterms:modified>
</cp:coreProperties>
</file>